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p:scale>
          <a:sx n="87" d="100"/>
          <a:sy n="87" d="100"/>
        </p:scale>
        <p:origin x="-876"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AE3D2D-5704-4EED-AB51-BABB6FCECAA1}" type="datetimeFigureOut">
              <a:rPr lang="en-US" smtClean="0"/>
              <a:t>10/8/2015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24A148-1C60-49F8-9E72-CDA1B45CAEAC}" type="slidenum">
              <a:rPr lang="en-US" smtClean="0"/>
              <a:t>‹#›</a:t>
            </a:fld>
            <a:endParaRPr lang="en-US"/>
          </a:p>
        </p:txBody>
      </p:sp>
    </p:spTree>
    <p:extLst>
      <p:ext uri="{BB962C8B-B14F-4D97-AF65-F5344CB8AC3E}">
        <p14:creationId xmlns:p14="http://schemas.microsoft.com/office/powerpoint/2010/main" val="3797158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AE3D2D-5704-4EED-AB51-BABB6FCECAA1}" type="datetimeFigureOut">
              <a:rPr lang="en-US" smtClean="0"/>
              <a:t>10/8/2015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24A148-1C60-49F8-9E72-CDA1B45CAEAC}" type="slidenum">
              <a:rPr lang="en-US" smtClean="0"/>
              <a:t>‹#›</a:t>
            </a:fld>
            <a:endParaRPr lang="en-US"/>
          </a:p>
        </p:txBody>
      </p:sp>
    </p:spTree>
    <p:extLst>
      <p:ext uri="{BB962C8B-B14F-4D97-AF65-F5344CB8AC3E}">
        <p14:creationId xmlns:p14="http://schemas.microsoft.com/office/powerpoint/2010/main" val="2588525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AE3D2D-5704-4EED-AB51-BABB6FCECAA1}" type="datetimeFigureOut">
              <a:rPr lang="en-US" smtClean="0"/>
              <a:t>10/8/2015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24A148-1C60-49F8-9E72-CDA1B45CAEAC}" type="slidenum">
              <a:rPr lang="en-US" smtClean="0"/>
              <a:t>‹#›</a:t>
            </a:fld>
            <a:endParaRPr lang="en-US"/>
          </a:p>
        </p:txBody>
      </p:sp>
    </p:spTree>
    <p:extLst>
      <p:ext uri="{BB962C8B-B14F-4D97-AF65-F5344CB8AC3E}">
        <p14:creationId xmlns:p14="http://schemas.microsoft.com/office/powerpoint/2010/main" val="2094323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AE3D2D-5704-4EED-AB51-BABB6FCECAA1}" type="datetimeFigureOut">
              <a:rPr lang="en-US" smtClean="0"/>
              <a:t>10/8/2015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24A148-1C60-49F8-9E72-CDA1B45CAEAC}" type="slidenum">
              <a:rPr lang="en-US" smtClean="0"/>
              <a:t>‹#›</a:t>
            </a:fld>
            <a:endParaRPr lang="en-US"/>
          </a:p>
        </p:txBody>
      </p:sp>
    </p:spTree>
    <p:extLst>
      <p:ext uri="{BB962C8B-B14F-4D97-AF65-F5344CB8AC3E}">
        <p14:creationId xmlns:p14="http://schemas.microsoft.com/office/powerpoint/2010/main" val="558653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AE3D2D-5704-4EED-AB51-BABB6FCECAA1}" type="datetimeFigureOut">
              <a:rPr lang="en-US" smtClean="0"/>
              <a:t>10/8/2015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24A148-1C60-49F8-9E72-CDA1B45CAEAC}" type="slidenum">
              <a:rPr lang="en-US" smtClean="0"/>
              <a:t>‹#›</a:t>
            </a:fld>
            <a:endParaRPr lang="en-US"/>
          </a:p>
        </p:txBody>
      </p:sp>
    </p:spTree>
    <p:extLst>
      <p:ext uri="{BB962C8B-B14F-4D97-AF65-F5344CB8AC3E}">
        <p14:creationId xmlns:p14="http://schemas.microsoft.com/office/powerpoint/2010/main" val="940064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AE3D2D-5704-4EED-AB51-BABB6FCECAA1}" type="datetimeFigureOut">
              <a:rPr lang="en-US" smtClean="0"/>
              <a:t>10/8/2015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24A148-1C60-49F8-9E72-CDA1B45CAEAC}" type="slidenum">
              <a:rPr lang="en-US" smtClean="0"/>
              <a:t>‹#›</a:t>
            </a:fld>
            <a:endParaRPr lang="en-US"/>
          </a:p>
        </p:txBody>
      </p:sp>
    </p:spTree>
    <p:extLst>
      <p:ext uri="{BB962C8B-B14F-4D97-AF65-F5344CB8AC3E}">
        <p14:creationId xmlns:p14="http://schemas.microsoft.com/office/powerpoint/2010/main" val="2685990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AE3D2D-5704-4EED-AB51-BABB6FCECAA1}" type="datetimeFigureOut">
              <a:rPr lang="en-US" smtClean="0"/>
              <a:t>10/8/2015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24A148-1C60-49F8-9E72-CDA1B45CAEAC}" type="slidenum">
              <a:rPr lang="en-US" smtClean="0"/>
              <a:t>‹#›</a:t>
            </a:fld>
            <a:endParaRPr lang="en-US"/>
          </a:p>
        </p:txBody>
      </p:sp>
    </p:spTree>
    <p:extLst>
      <p:ext uri="{BB962C8B-B14F-4D97-AF65-F5344CB8AC3E}">
        <p14:creationId xmlns:p14="http://schemas.microsoft.com/office/powerpoint/2010/main" val="3455918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AE3D2D-5704-4EED-AB51-BABB6FCECAA1}" type="datetimeFigureOut">
              <a:rPr lang="en-US" smtClean="0"/>
              <a:t>10/8/2015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24A148-1C60-49F8-9E72-CDA1B45CAEAC}" type="slidenum">
              <a:rPr lang="en-US" smtClean="0"/>
              <a:t>‹#›</a:t>
            </a:fld>
            <a:endParaRPr lang="en-US"/>
          </a:p>
        </p:txBody>
      </p:sp>
    </p:spTree>
    <p:extLst>
      <p:ext uri="{BB962C8B-B14F-4D97-AF65-F5344CB8AC3E}">
        <p14:creationId xmlns:p14="http://schemas.microsoft.com/office/powerpoint/2010/main" val="25955514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AE3D2D-5704-4EED-AB51-BABB6FCECAA1}" type="datetimeFigureOut">
              <a:rPr lang="en-US" smtClean="0"/>
              <a:t>10/8/2015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24A148-1C60-49F8-9E72-CDA1B45CAEAC}" type="slidenum">
              <a:rPr lang="en-US" smtClean="0"/>
              <a:t>‹#›</a:t>
            </a:fld>
            <a:endParaRPr lang="en-US"/>
          </a:p>
        </p:txBody>
      </p:sp>
    </p:spTree>
    <p:extLst>
      <p:ext uri="{BB962C8B-B14F-4D97-AF65-F5344CB8AC3E}">
        <p14:creationId xmlns:p14="http://schemas.microsoft.com/office/powerpoint/2010/main" val="863293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AE3D2D-5704-4EED-AB51-BABB6FCECAA1}" type="datetimeFigureOut">
              <a:rPr lang="en-US" smtClean="0"/>
              <a:t>10/8/2015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24A148-1C60-49F8-9E72-CDA1B45CAEAC}" type="slidenum">
              <a:rPr lang="en-US" smtClean="0"/>
              <a:t>‹#›</a:t>
            </a:fld>
            <a:endParaRPr lang="en-US"/>
          </a:p>
        </p:txBody>
      </p:sp>
    </p:spTree>
    <p:extLst>
      <p:ext uri="{BB962C8B-B14F-4D97-AF65-F5344CB8AC3E}">
        <p14:creationId xmlns:p14="http://schemas.microsoft.com/office/powerpoint/2010/main" val="2718300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AE3D2D-5704-4EED-AB51-BABB6FCECAA1}" type="datetimeFigureOut">
              <a:rPr lang="en-US" smtClean="0"/>
              <a:t>10/8/2015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24A148-1C60-49F8-9E72-CDA1B45CAEAC}" type="slidenum">
              <a:rPr lang="en-US" smtClean="0"/>
              <a:t>‹#›</a:t>
            </a:fld>
            <a:endParaRPr lang="en-US"/>
          </a:p>
        </p:txBody>
      </p:sp>
    </p:spTree>
    <p:extLst>
      <p:ext uri="{BB962C8B-B14F-4D97-AF65-F5344CB8AC3E}">
        <p14:creationId xmlns:p14="http://schemas.microsoft.com/office/powerpoint/2010/main" val="3065876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AE3D2D-5704-4EED-AB51-BABB6FCECAA1}" type="datetimeFigureOut">
              <a:rPr lang="en-US" smtClean="0"/>
              <a:t>10/8/2015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24A148-1C60-49F8-9E72-CDA1B45CAEAC}" type="slidenum">
              <a:rPr lang="en-US" smtClean="0"/>
              <a:t>‹#›</a:t>
            </a:fld>
            <a:endParaRPr lang="en-US"/>
          </a:p>
        </p:txBody>
      </p:sp>
    </p:spTree>
    <p:extLst>
      <p:ext uri="{BB962C8B-B14F-4D97-AF65-F5344CB8AC3E}">
        <p14:creationId xmlns:p14="http://schemas.microsoft.com/office/powerpoint/2010/main" val="41922930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457200"/>
            <a:ext cx="8001000" cy="4495800"/>
          </a:xfrm>
        </p:spPr>
        <p:txBody>
          <a:bodyPr>
            <a:normAutofit/>
          </a:bodyPr>
          <a:lstStyle/>
          <a:p>
            <a:r>
              <a:rPr lang="en-US" sz="1400" b="1" smtClean="0">
                <a:latin typeface="Times New Roman" pitchFamily="18" charset="0"/>
                <a:cs typeface="Times New Roman" pitchFamily="18" charset="0"/>
              </a:rPr>
              <a:t>ĐOÀN THANH NIÊN - HỘI SINH VIÊN</a:t>
            </a:r>
            <a:br>
              <a:rPr lang="en-US" sz="1400" b="1" smtClean="0">
                <a:latin typeface="Times New Roman" pitchFamily="18" charset="0"/>
                <a:cs typeface="Times New Roman" pitchFamily="18" charset="0"/>
              </a:rPr>
            </a:br>
            <a:r>
              <a:rPr lang="en-US" sz="1400" b="1" smtClean="0">
                <a:latin typeface="Times New Roman" pitchFamily="18" charset="0"/>
                <a:cs typeface="Times New Roman" pitchFamily="18" charset="0"/>
              </a:rPr>
              <a:t>TRƯỜNG ĐẠI HỌC Y DƯỢC THÁI BÌNH</a:t>
            </a:r>
            <a:br>
              <a:rPr lang="en-US" sz="1400" b="1" smtClean="0">
                <a:latin typeface="Times New Roman" pitchFamily="18" charset="0"/>
                <a:cs typeface="Times New Roman" pitchFamily="18" charset="0"/>
              </a:rPr>
            </a:br>
            <a:r>
              <a:rPr lang="en-US" sz="1400" b="1" smtClean="0">
                <a:latin typeface="Times New Roman" pitchFamily="18" charset="0"/>
                <a:cs typeface="Times New Roman" pitchFamily="18" charset="0"/>
              </a:rPr>
              <a:t>BCH CHI ĐOÀN - CHI HỘI Y3CK43</a:t>
            </a:r>
            <a:r>
              <a:rPr lang="en-US">
                <a:latin typeface="Times New Roman" pitchFamily="18" charset="0"/>
                <a:cs typeface="Times New Roman" pitchFamily="18" charset="0"/>
              </a:rPr>
              <a:t/>
            </a:r>
            <a:br>
              <a:rPr lang="en-US">
                <a:latin typeface="Times New Roman" pitchFamily="18" charset="0"/>
                <a:cs typeface="Times New Roman" pitchFamily="18" charset="0"/>
              </a:rPr>
            </a:br>
            <a:r>
              <a:rPr lang="en-US" smtClean="0">
                <a:latin typeface="Times New Roman" pitchFamily="18" charset="0"/>
                <a:cs typeface="Times New Roman" pitchFamily="18" charset="0"/>
              </a:rPr>
              <a:t/>
            </a:r>
            <a:br>
              <a:rPr lang="en-US" smtClean="0">
                <a:latin typeface="Times New Roman" pitchFamily="18" charset="0"/>
                <a:cs typeface="Times New Roman" pitchFamily="18" charset="0"/>
              </a:rPr>
            </a:br>
            <a:r>
              <a:rPr lang="en-US" sz="3600" b="1" smtClean="0">
                <a:solidFill>
                  <a:srgbClr val="FF0000"/>
                </a:solidFill>
                <a:latin typeface="Times New Roman" pitchFamily="18" charset="0"/>
                <a:cs typeface="Times New Roman" pitchFamily="18" charset="0"/>
              </a:rPr>
              <a:t>ĐẠI HỘI</a:t>
            </a:r>
            <a:r>
              <a:rPr lang="en-US" sz="2800" b="1" smtClean="0">
                <a:solidFill>
                  <a:srgbClr val="FF0000"/>
                </a:solidFill>
                <a:latin typeface="Times New Roman" pitchFamily="18" charset="0"/>
                <a:cs typeface="Times New Roman" pitchFamily="18" charset="0"/>
              </a:rPr>
              <a:t/>
            </a:r>
            <a:br>
              <a:rPr lang="en-US" sz="2800" b="1" smtClean="0">
                <a:solidFill>
                  <a:srgbClr val="FF0000"/>
                </a:solidFill>
                <a:latin typeface="Times New Roman" pitchFamily="18" charset="0"/>
                <a:cs typeface="Times New Roman" pitchFamily="18" charset="0"/>
              </a:rPr>
            </a:br>
            <a:r>
              <a:rPr lang="en-US" sz="2800" b="1">
                <a:solidFill>
                  <a:srgbClr val="FF0000"/>
                </a:solidFill>
                <a:latin typeface="Times New Roman" pitchFamily="18" charset="0"/>
                <a:cs typeface="Times New Roman" pitchFamily="18" charset="0"/>
              </a:rPr>
              <a:t>CHI ĐOÀN CHI </a:t>
            </a:r>
            <a:r>
              <a:rPr lang="en-US" sz="2800" b="1" smtClean="0">
                <a:solidFill>
                  <a:srgbClr val="FF0000"/>
                </a:solidFill>
                <a:latin typeface="Times New Roman" pitchFamily="18" charset="0"/>
                <a:cs typeface="Times New Roman" pitchFamily="18" charset="0"/>
              </a:rPr>
              <a:t>HỘI NHIỆM KỲ 2015 </a:t>
            </a:r>
            <a:r>
              <a:rPr lang="en-US" sz="2800" smtClean="0">
                <a:solidFill>
                  <a:srgbClr val="FF0000"/>
                </a:solidFill>
                <a:latin typeface="Times New Roman" pitchFamily="18" charset="0"/>
                <a:cs typeface="Times New Roman" pitchFamily="18" charset="0"/>
              </a:rPr>
              <a:t>- </a:t>
            </a:r>
            <a:r>
              <a:rPr lang="en-US" sz="2800" b="1" smtClean="0">
                <a:solidFill>
                  <a:srgbClr val="FF0000"/>
                </a:solidFill>
                <a:latin typeface="Times New Roman" pitchFamily="18" charset="0"/>
                <a:cs typeface="Times New Roman" pitchFamily="18" charset="0"/>
              </a:rPr>
              <a:t>2016</a:t>
            </a:r>
            <a:br>
              <a:rPr lang="en-US" sz="2800" b="1" smtClean="0">
                <a:solidFill>
                  <a:srgbClr val="FF0000"/>
                </a:solidFill>
                <a:latin typeface="Times New Roman" pitchFamily="18" charset="0"/>
                <a:cs typeface="Times New Roman" pitchFamily="18" charset="0"/>
              </a:rPr>
            </a:br>
            <a:r>
              <a:rPr lang="en-US" sz="1400" b="1">
                <a:latin typeface="Times New Roman" pitchFamily="18" charset="0"/>
                <a:cs typeface="Times New Roman" pitchFamily="18" charset="0"/>
              </a:rPr>
              <a:t/>
            </a:r>
            <a:br>
              <a:rPr lang="en-US" sz="1400" b="1">
                <a:latin typeface="Times New Roman" pitchFamily="18" charset="0"/>
                <a:cs typeface="Times New Roman" pitchFamily="18" charset="0"/>
              </a:rPr>
            </a:br>
            <a:r>
              <a:rPr lang="en-US" sz="2800" b="1" smtClean="0">
                <a:solidFill>
                  <a:srgbClr val="FF0000"/>
                </a:solidFill>
                <a:latin typeface="Times New Roman" pitchFamily="18" charset="0"/>
                <a:cs typeface="Times New Roman" pitchFamily="18" charset="0"/>
              </a:rPr>
              <a:t/>
            </a:r>
            <a:br>
              <a:rPr lang="en-US" sz="2800" b="1" smtClean="0">
                <a:solidFill>
                  <a:srgbClr val="FF0000"/>
                </a:solidFill>
                <a:latin typeface="Times New Roman" pitchFamily="18" charset="0"/>
                <a:cs typeface="Times New Roman" pitchFamily="18" charset="0"/>
              </a:rPr>
            </a:br>
            <a:endParaRPr lang="en-US" sz="2800" b="1">
              <a:solidFill>
                <a:srgbClr val="FF0000"/>
              </a:solidFill>
              <a:latin typeface="Times New Roman" pitchFamily="18" charset="0"/>
              <a:cs typeface="Times New Roman" pitchFamily="18" charset="0"/>
            </a:endParaRPr>
          </a:p>
        </p:txBody>
      </p:sp>
      <p:sp>
        <p:nvSpPr>
          <p:cNvPr id="3" name="Subtitle 2"/>
          <p:cNvSpPr>
            <a:spLocks noGrp="1"/>
          </p:cNvSpPr>
          <p:nvPr>
            <p:ph type="subTitle" idx="1"/>
          </p:nvPr>
        </p:nvSpPr>
        <p:spPr>
          <a:xfrm>
            <a:off x="4571999" y="5181600"/>
            <a:ext cx="4136167" cy="914400"/>
          </a:xfrm>
        </p:spPr>
        <p:txBody>
          <a:bodyPr>
            <a:normAutofit/>
          </a:bodyPr>
          <a:lstStyle/>
          <a:p>
            <a:r>
              <a:rPr lang="vi-VN" sz="1800" i="1" smtClean="0">
                <a:solidFill>
                  <a:schemeClr val="tx1"/>
                </a:solidFill>
                <a:latin typeface="+mj-lt"/>
              </a:rPr>
              <a:t>Thái Bình, ngày </a:t>
            </a:r>
            <a:r>
              <a:rPr lang="en-US" sz="1800" i="1" smtClean="0">
                <a:solidFill>
                  <a:schemeClr val="tx1"/>
                </a:solidFill>
                <a:latin typeface="+mj-lt"/>
              </a:rPr>
              <a:t>09</a:t>
            </a:r>
            <a:r>
              <a:rPr lang="vi-VN" sz="1800" i="1" smtClean="0">
                <a:solidFill>
                  <a:schemeClr val="tx1"/>
                </a:solidFill>
                <a:latin typeface="+mj-lt"/>
              </a:rPr>
              <a:t> tháng </a:t>
            </a:r>
            <a:r>
              <a:rPr lang="en-US" sz="1800" i="1" smtClean="0">
                <a:solidFill>
                  <a:schemeClr val="tx1"/>
                </a:solidFill>
                <a:latin typeface="+mj-lt"/>
              </a:rPr>
              <a:t>10 </a:t>
            </a:r>
            <a:r>
              <a:rPr lang="vi-VN" sz="1800" i="1" smtClean="0">
                <a:solidFill>
                  <a:schemeClr val="tx1"/>
                </a:solidFill>
                <a:latin typeface="+mj-lt"/>
              </a:rPr>
              <a:t>năm 2015</a:t>
            </a:r>
            <a:endParaRPr lang="en-US" sz="1800" i="1">
              <a:solidFill>
                <a:schemeClr val="tx1"/>
              </a:solidFill>
              <a:latin typeface="+mj-lt"/>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54982" y="377693"/>
            <a:ext cx="1753185" cy="1499462"/>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320445"/>
            <a:ext cx="1676400" cy="1613959"/>
          </a:xfrm>
          <a:prstGeom prst="rect">
            <a:avLst/>
          </a:prstGeom>
        </p:spPr>
      </p:pic>
    </p:spTree>
    <p:extLst>
      <p:ext uri="{BB962C8B-B14F-4D97-AF65-F5344CB8AC3E}">
        <p14:creationId xmlns:p14="http://schemas.microsoft.com/office/powerpoint/2010/main" val="9562973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chor="t">
            <a:normAutofit/>
          </a:bodyPr>
          <a:lstStyle/>
          <a:p>
            <a:r>
              <a:rPr lang="en-US" sz="2000" b="1" smtClean="0">
                <a:latin typeface="Times New Roman" pitchFamily="18" charset="0"/>
                <a:cs typeface="Times New Roman" pitchFamily="18" charset="0"/>
              </a:rPr>
              <a:t>ĐẠI HỘI CHI ĐOÀN CHI HỘI Y3CK43 NHIỆM KỲ 2015  </a:t>
            </a:r>
            <a:r>
              <a:rPr lang="en-US" sz="2000" smtClean="0">
                <a:latin typeface="Times New Roman" pitchFamily="18" charset="0"/>
                <a:cs typeface="Times New Roman" pitchFamily="18" charset="0"/>
              </a:rPr>
              <a:t>-</a:t>
            </a:r>
            <a:r>
              <a:rPr lang="en-US" sz="2000" b="1" smtClean="0">
                <a:latin typeface="Times New Roman" pitchFamily="18" charset="0"/>
                <a:cs typeface="Times New Roman" pitchFamily="18" charset="0"/>
              </a:rPr>
              <a:t>  2016</a:t>
            </a:r>
            <a:endParaRPr lang="en-US" sz="2000" b="1">
              <a:latin typeface="Times New Roman" pitchFamily="18" charset="0"/>
              <a:cs typeface="Times New Roman" pitchFamily="18" charset="0"/>
            </a:endParaRPr>
          </a:p>
        </p:txBody>
      </p:sp>
      <p:sp>
        <p:nvSpPr>
          <p:cNvPr id="3" name="Content Placeholder 2"/>
          <p:cNvSpPr>
            <a:spLocks noGrp="1"/>
          </p:cNvSpPr>
          <p:nvPr>
            <p:ph idx="1"/>
          </p:nvPr>
        </p:nvSpPr>
        <p:spPr>
          <a:xfrm>
            <a:off x="457200" y="1066800"/>
            <a:ext cx="8229600" cy="5059363"/>
          </a:xfrm>
        </p:spPr>
        <p:txBody>
          <a:bodyPr>
            <a:normAutofit/>
          </a:bodyPr>
          <a:lstStyle/>
          <a:p>
            <a:pPr marL="400050" indent="-400050">
              <a:buAutoNum type="romanUcPeriod"/>
            </a:pPr>
            <a:r>
              <a:rPr lang="en-US" sz="1800" b="1" smtClean="0">
                <a:latin typeface="Times New Roman" pitchFamily="18" charset="0"/>
                <a:cs typeface="Times New Roman" pitchFamily="18" charset="0"/>
              </a:rPr>
              <a:t>CÔNG TÁC CHỈ ĐẠO</a:t>
            </a:r>
          </a:p>
          <a:p>
            <a:pPr marL="0" indent="0">
              <a:buNone/>
            </a:pPr>
            <a:r>
              <a:rPr lang="en-US" sz="1800" smtClean="0">
                <a:latin typeface="Times New Roman" pitchFamily="18" charset="0"/>
                <a:cs typeface="Times New Roman" pitchFamily="18" charset="0"/>
              </a:rPr>
              <a:t>- Ban </a:t>
            </a:r>
            <a:r>
              <a:rPr lang="en-US" sz="1800" err="1" smtClean="0">
                <a:latin typeface="Times New Roman" pitchFamily="18" charset="0"/>
                <a:cs typeface="Times New Roman" pitchFamily="18" charset="0"/>
              </a:rPr>
              <a:t>Chấp</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hành</a:t>
            </a:r>
            <a:r>
              <a:rPr lang="en-US" sz="1800" smtClean="0">
                <a:latin typeface="Times New Roman" pitchFamily="18" charset="0"/>
                <a:cs typeface="Times New Roman" pitchFamily="18" charset="0"/>
              </a:rPr>
              <a:t> Chi đoàn, Chi hội hoạt động dưới sự chỉ đạo của Ban Thường vụ Đoàn Trường, Ban Thư ký Hội Sinh viên Trường</a:t>
            </a:r>
          </a:p>
          <a:p>
            <a:pPr marL="0" indent="0">
              <a:buNone/>
            </a:pPr>
            <a:r>
              <a:rPr lang="en-US" sz="1800" smtClean="0">
                <a:latin typeface="Times New Roman" pitchFamily="18" charset="0"/>
                <a:cs typeface="Times New Roman" pitchFamily="18" charset="0"/>
              </a:rPr>
              <a:t>-</a:t>
            </a:r>
            <a:r>
              <a:rPr lang="en-US" sz="1800" b="1" smtClean="0">
                <a:latin typeface="Times New Roman" pitchFamily="18" charset="0"/>
                <a:cs typeface="Times New Roman" pitchFamily="18" charset="0"/>
              </a:rPr>
              <a:t> </a:t>
            </a:r>
            <a:r>
              <a:rPr lang="en-US" sz="1800" smtClean="0">
                <a:latin typeface="Times New Roman" pitchFamily="18" charset="0"/>
                <a:cs typeface="Times New Roman" pitchFamily="18" charset="0"/>
              </a:rPr>
              <a:t>Ban Chấp hành Chi đoàn, Chi hội tham dự đầy đủ các cuộc họp Ban Chấp hành mở rộng, các buổi tập huấn, sinh hoạt chính trị của Đoàn Thanh niên, Hội Sinh viên</a:t>
            </a:r>
            <a:endParaRPr lang="en-US" sz="1800" b="1">
              <a:latin typeface="Times New Roman" pitchFamily="18" charset="0"/>
              <a:cs typeface="Times New Roman" pitchFamily="18" charset="0"/>
            </a:endParaRPr>
          </a:p>
        </p:txBody>
      </p:sp>
    </p:spTree>
    <p:extLst>
      <p:ext uri="{BB962C8B-B14F-4D97-AF65-F5344CB8AC3E}">
        <p14:creationId xmlns:p14="http://schemas.microsoft.com/office/powerpoint/2010/main" val="41527963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chor="t">
            <a:normAutofit/>
          </a:bodyPr>
          <a:lstStyle/>
          <a:p>
            <a:r>
              <a:rPr lang="en-US" sz="2000" b="1">
                <a:latin typeface="Times New Roman" pitchFamily="18" charset="0"/>
                <a:cs typeface="Times New Roman" pitchFamily="18" charset="0"/>
              </a:rPr>
              <a:t>ĐẠI HỘI CHI ĐOÀN CHI HỘI Y3CK43 NHIỆM KỲ 2015  </a:t>
            </a:r>
            <a:r>
              <a:rPr lang="en-US" sz="2000">
                <a:latin typeface="Times New Roman" pitchFamily="18" charset="0"/>
                <a:cs typeface="Times New Roman" pitchFamily="18" charset="0"/>
              </a:rPr>
              <a:t>-</a:t>
            </a:r>
            <a:r>
              <a:rPr lang="en-US" sz="2000" b="1">
                <a:latin typeface="Times New Roman" pitchFamily="18" charset="0"/>
                <a:cs typeface="Times New Roman" pitchFamily="18" charset="0"/>
              </a:rPr>
              <a:t>  2016</a:t>
            </a:r>
            <a:endParaRPr lang="en-US" sz="2000">
              <a:latin typeface="Times New Roman" pitchFamily="18" charset="0"/>
              <a:cs typeface="Times New Roman" pitchFamily="18" charset="0"/>
            </a:endParaRPr>
          </a:p>
        </p:txBody>
      </p:sp>
      <p:sp>
        <p:nvSpPr>
          <p:cNvPr id="3" name="Content Placeholder 2"/>
          <p:cNvSpPr>
            <a:spLocks noGrp="1"/>
          </p:cNvSpPr>
          <p:nvPr>
            <p:ph idx="1"/>
          </p:nvPr>
        </p:nvSpPr>
        <p:spPr>
          <a:xfrm>
            <a:off x="457200" y="838200"/>
            <a:ext cx="8229600" cy="5287963"/>
          </a:xfrm>
        </p:spPr>
        <p:txBody>
          <a:bodyPr>
            <a:normAutofit/>
          </a:bodyPr>
          <a:lstStyle/>
          <a:p>
            <a:pPr marL="0" indent="0">
              <a:buNone/>
            </a:pPr>
            <a:r>
              <a:rPr lang="en-US" sz="1800" b="1" smtClean="0">
                <a:latin typeface="Times New Roman" pitchFamily="18" charset="0"/>
                <a:cs typeface="Times New Roman" pitchFamily="18" charset="0"/>
              </a:rPr>
              <a:t>II. TỔNG KẾT NĂM HỌC 2014  </a:t>
            </a:r>
            <a:r>
              <a:rPr lang="en-US" sz="1800" smtClean="0">
                <a:latin typeface="Times New Roman" pitchFamily="18" charset="0"/>
                <a:cs typeface="Times New Roman" pitchFamily="18" charset="0"/>
              </a:rPr>
              <a:t>-</a:t>
            </a:r>
            <a:r>
              <a:rPr lang="en-US" sz="1800" b="1" smtClean="0">
                <a:latin typeface="Times New Roman" pitchFamily="18" charset="0"/>
                <a:cs typeface="Times New Roman" pitchFamily="18" charset="0"/>
              </a:rPr>
              <a:t> 2015</a:t>
            </a:r>
          </a:p>
          <a:p>
            <a:pPr marL="0" indent="0">
              <a:buNone/>
            </a:pPr>
            <a:r>
              <a:rPr lang="en-US" sz="1800" b="1" smtClean="0">
                <a:latin typeface="Times New Roman" pitchFamily="18" charset="0"/>
                <a:cs typeface="Times New Roman" pitchFamily="18" charset="0"/>
              </a:rPr>
              <a:t>1.</a:t>
            </a:r>
            <a:r>
              <a:rPr lang="en-US" sz="1800" smtClean="0">
                <a:latin typeface="Times New Roman" pitchFamily="18" charset="0"/>
                <a:cs typeface="Times New Roman" pitchFamily="18" charset="0"/>
              </a:rPr>
              <a:t> Công </a:t>
            </a:r>
            <a:r>
              <a:rPr lang="en-US" sz="1800">
                <a:latin typeface="Times New Roman" pitchFamily="18" charset="0"/>
                <a:cs typeface="Times New Roman" pitchFamily="18" charset="0"/>
              </a:rPr>
              <a:t>tác đoàn viên, sinh viên vun đắp lý tưởng, rèn luyện đạo đức </a:t>
            </a:r>
            <a:r>
              <a:rPr lang="en-US" sz="1800">
                <a:latin typeface="Times New Roman" pitchFamily="18" charset="0"/>
                <a:cs typeface="Times New Roman" pitchFamily="18" charset="0"/>
              </a:rPr>
              <a:t>tác </a:t>
            </a:r>
            <a:r>
              <a:rPr lang="en-US" sz="1800" smtClean="0">
                <a:latin typeface="Times New Roman" pitchFamily="18" charset="0"/>
                <a:cs typeface="Times New Roman" pitchFamily="18" charset="0"/>
              </a:rPr>
              <a:t>phong</a:t>
            </a:r>
          </a:p>
          <a:p>
            <a:pPr marL="0" indent="0">
              <a:buNone/>
            </a:pPr>
            <a:r>
              <a:rPr lang="en-US" sz="1800" b="1" smtClean="0">
                <a:latin typeface="Times New Roman" pitchFamily="18" charset="0"/>
                <a:cs typeface="Times New Roman" pitchFamily="18" charset="0"/>
              </a:rPr>
              <a:t>2.</a:t>
            </a:r>
            <a:r>
              <a:rPr lang="en-US" sz="1800" smtClean="0">
                <a:latin typeface="Times New Roman" pitchFamily="18" charset="0"/>
                <a:cs typeface="Times New Roman" pitchFamily="18" charset="0"/>
              </a:rPr>
              <a:t> Công tác đoàn viên, sinh viên học tập, sáng tạo nghiên cứu khoa học</a:t>
            </a:r>
          </a:p>
          <a:p>
            <a:pPr marL="0" indent="0">
              <a:buNone/>
            </a:pPr>
            <a:r>
              <a:rPr lang="en-US" sz="1800" b="1" smtClean="0">
                <a:latin typeface="Times New Roman" pitchFamily="18" charset="0"/>
                <a:cs typeface="Times New Roman" pitchFamily="18" charset="0"/>
              </a:rPr>
              <a:t>3. </a:t>
            </a:r>
            <a:r>
              <a:rPr lang="en-US" sz="1800" smtClean="0">
                <a:latin typeface="Times New Roman" pitchFamily="18" charset="0"/>
                <a:cs typeface="Times New Roman" pitchFamily="18" charset="0"/>
              </a:rPr>
              <a:t>Công </a:t>
            </a:r>
            <a:r>
              <a:rPr lang="en-US" sz="1800">
                <a:latin typeface="Times New Roman" pitchFamily="18" charset="0"/>
                <a:cs typeface="Times New Roman" pitchFamily="18" charset="0"/>
              </a:rPr>
              <a:t>tác đoàn viên, sinh viên rèn luyện thể chất</a:t>
            </a:r>
          </a:p>
          <a:p>
            <a:pPr marL="0" indent="0">
              <a:buNone/>
            </a:pPr>
            <a:r>
              <a:rPr lang="en-US" sz="1800" b="1" smtClean="0">
                <a:latin typeface="Times New Roman" pitchFamily="18" charset="0"/>
                <a:cs typeface="Times New Roman" pitchFamily="18" charset="0"/>
              </a:rPr>
              <a:t>4. </a:t>
            </a:r>
            <a:r>
              <a:rPr lang="en-US" sz="1800" smtClean="0">
                <a:latin typeface="Times New Roman" pitchFamily="18" charset="0"/>
                <a:cs typeface="Times New Roman" pitchFamily="18" charset="0"/>
              </a:rPr>
              <a:t>Công </a:t>
            </a:r>
            <a:r>
              <a:rPr lang="en-US" sz="1800">
                <a:latin typeface="Times New Roman" pitchFamily="18" charset="0"/>
                <a:cs typeface="Times New Roman" pitchFamily="18" charset="0"/>
              </a:rPr>
              <a:t>tác đoàn viên, sinh viên tỉnh nguyện vì cuộc sống cộng đồng</a:t>
            </a:r>
          </a:p>
          <a:p>
            <a:pPr marL="0" indent="0">
              <a:buNone/>
            </a:pPr>
            <a:r>
              <a:rPr lang="en-US" sz="1800" b="1" smtClean="0">
                <a:latin typeface="Times New Roman" pitchFamily="18" charset="0"/>
                <a:cs typeface="Times New Roman" pitchFamily="18" charset="0"/>
              </a:rPr>
              <a:t>5. </a:t>
            </a:r>
            <a:r>
              <a:rPr lang="en-US" sz="1800" smtClean="0">
                <a:latin typeface="Times New Roman" pitchFamily="18" charset="0"/>
                <a:cs typeface="Times New Roman" pitchFamily="18" charset="0"/>
              </a:rPr>
              <a:t>Công </a:t>
            </a:r>
            <a:r>
              <a:rPr lang="en-US" sz="1800">
                <a:latin typeface="Times New Roman" pitchFamily="18" charset="0"/>
                <a:cs typeface="Times New Roman" pitchFamily="18" charset="0"/>
              </a:rPr>
              <a:t>tác đoàn viên, sinh viên chủ động hội nhập quốc tế</a:t>
            </a:r>
          </a:p>
          <a:p>
            <a:pPr marL="0" indent="0">
              <a:buNone/>
            </a:pPr>
            <a:r>
              <a:rPr lang="en-US" sz="1800" b="1" smtClean="0">
                <a:latin typeface="Times New Roman" pitchFamily="18" charset="0"/>
                <a:cs typeface="Times New Roman" pitchFamily="18" charset="0"/>
              </a:rPr>
              <a:t>6. </a:t>
            </a:r>
            <a:r>
              <a:rPr lang="en-US" sz="1800" smtClean="0">
                <a:latin typeface="Times New Roman" pitchFamily="18" charset="0"/>
                <a:cs typeface="Times New Roman" pitchFamily="18" charset="0"/>
              </a:rPr>
              <a:t>Phòng </a:t>
            </a:r>
            <a:r>
              <a:rPr lang="en-US" sz="1800">
                <a:latin typeface="Times New Roman" pitchFamily="18" charset="0"/>
                <a:cs typeface="Times New Roman" pitchFamily="18" charset="0"/>
              </a:rPr>
              <a:t>trào sinh viên 5 tốt tại cơ sở Đoàn, Hội</a:t>
            </a:r>
          </a:p>
          <a:p>
            <a:pPr marL="0" indent="0">
              <a:buNone/>
            </a:pPr>
            <a:r>
              <a:rPr lang="en-US" sz="1800" b="1" smtClean="0">
                <a:latin typeface="Times New Roman" pitchFamily="18" charset="0"/>
                <a:cs typeface="Times New Roman" pitchFamily="18" charset="0"/>
              </a:rPr>
              <a:t>7. </a:t>
            </a:r>
            <a:r>
              <a:rPr lang="en-US" sz="1800" smtClean="0">
                <a:latin typeface="Times New Roman" pitchFamily="18" charset="0"/>
                <a:cs typeface="Times New Roman" pitchFamily="18" charset="0"/>
              </a:rPr>
              <a:t>Công </a:t>
            </a:r>
            <a:r>
              <a:rPr lang="en-US" sz="1800">
                <a:latin typeface="Times New Roman" pitchFamily="18" charset="0"/>
                <a:cs typeface="Times New Roman" pitchFamily="18" charset="0"/>
              </a:rPr>
              <a:t>tác phát triển Đảng tại Chi đoàn</a:t>
            </a:r>
          </a:p>
          <a:p>
            <a:pPr marL="0" indent="0">
              <a:buNone/>
            </a:pPr>
            <a:endParaRPr lang="en-US" sz="1800" b="1">
              <a:latin typeface="Times New Roman" pitchFamily="18" charset="0"/>
              <a:cs typeface="Times New Roman" pitchFamily="18" charset="0"/>
            </a:endParaRPr>
          </a:p>
        </p:txBody>
      </p:sp>
    </p:spTree>
    <p:extLst>
      <p:ext uri="{BB962C8B-B14F-4D97-AF65-F5344CB8AC3E}">
        <p14:creationId xmlns:p14="http://schemas.microsoft.com/office/powerpoint/2010/main" val="33982802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chor="t">
            <a:normAutofit/>
          </a:bodyPr>
          <a:lstStyle/>
          <a:p>
            <a:r>
              <a:rPr lang="en-US" sz="2000" b="1">
                <a:latin typeface="Times New Roman" pitchFamily="18" charset="0"/>
                <a:cs typeface="Times New Roman" pitchFamily="18" charset="0"/>
              </a:rPr>
              <a:t>ĐẠI HỘI CHI ĐOÀN CHI HỘI Y3CK43 NHIỆM KỲ 2015  </a:t>
            </a:r>
            <a:r>
              <a:rPr lang="en-US" sz="2000">
                <a:latin typeface="Times New Roman" pitchFamily="18" charset="0"/>
                <a:cs typeface="Times New Roman" pitchFamily="18" charset="0"/>
              </a:rPr>
              <a:t>-</a:t>
            </a:r>
            <a:r>
              <a:rPr lang="en-US" sz="2000" b="1">
                <a:latin typeface="Times New Roman" pitchFamily="18" charset="0"/>
                <a:cs typeface="Times New Roman" pitchFamily="18" charset="0"/>
              </a:rPr>
              <a:t>  2016</a:t>
            </a:r>
            <a:endParaRPr lang="en-US" sz="2000">
              <a:latin typeface="Times New Roman" pitchFamily="18" charset="0"/>
              <a:cs typeface="Times New Roman" pitchFamily="18" charset="0"/>
            </a:endParaRPr>
          </a:p>
        </p:txBody>
      </p:sp>
      <p:sp>
        <p:nvSpPr>
          <p:cNvPr id="3" name="Content Placeholder 2"/>
          <p:cNvSpPr>
            <a:spLocks noGrp="1"/>
          </p:cNvSpPr>
          <p:nvPr>
            <p:ph idx="1"/>
          </p:nvPr>
        </p:nvSpPr>
        <p:spPr>
          <a:xfrm>
            <a:off x="457200" y="914400"/>
            <a:ext cx="8229600" cy="5211763"/>
          </a:xfrm>
        </p:spPr>
        <p:txBody>
          <a:bodyPr>
            <a:normAutofit/>
          </a:bodyPr>
          <a:lstStyle/>
          <a:p>
            <a:pPr marL="0" indent="0">
              <a:buNone/>
            </a:pPr>
            <a:r>
              <a:rPr lang="en-US" sz="1800" b="1" smtClean="0">
                <a:latin typeface="Times New Roman" pitchFamily="18" charset="0"/>
                <a:cs typeface="Times New Roman" pitchFamily="18" charset="0"/>
              </a:rPr>
              <a:t>III. DỰ THẢO HOẠT ĐỘNG NĂM HỌC 2015 </a:t>
            </a:r>
            <a:r>
              <a:rPr lang="en-US" sz="1800" smtClean="0">
                <a:latin typeface="Times New Roman" pitchFamily="18" charset="0"/>
                <a:cs typeface="Times New Roman" pitchFamily="18" charset="0"/>
              </a:rPr>
              <a:t>- </a:t>
            </a:r>
            <a:r>
              <a:rPr lang="en-US" sz="1800" b="1" smtClean="0">
                <a:latin typeface="Times New Roman" pitchFamily="18" charset="0"/>
                <a:cs typeface="Times New Roman" pitchFamily="18" charset="0"/>
              </a:rPr>
              <a:t>2016</a:t>
            </a:r>
            <a:endParaRPr lang="en-US" sz="1800" b="1">
              <a:latin typeface="Times New Roman" pitchFamily="18" charset="0"/>
              <a:cs typeface="Times New Roman" pitchFamily="18" charset="0"/>
            </a:endParaRPr>
          </a:p>
          <a:p>
            <a:pPr marL="0" indent="0">
              <a:buNone/>
            </a:pPr>
            <a:r>
              <a:rPr lang="en-US" sz="1800" b="1" smtClean="0">
                <a:latin typeface="Times New Roman" pitchFamily="18" charset="0"/>
                <a:cs typeface="Times New Roman" pitchFamily="18" charset="0"/>
              </a:rPr>
              <a:t>- </a:t>
            </a:r>
            <a:r>
              <a:rPr lang="en-US" sz="1800" smtClean="0">
                <a:latin typeface="Times New Roman" pitchFamily="18" charset="0"/>
                <a:cs typeface="Times New Roman" pitchFamily="18" charset="0"/>
              </a:rPr>
              <a:t>Triển khai bám sát nội dung chương trình công tác Đoàn và phong trào Sinh viên năm học 2015 - 2016 của Ban Thường vụ Đoàn Trường, Ban Thư ký Hội Sinh viên Trường.</a:t>
            </a:r>
          </a:p>
          <a:p>
            <a:pPr marL="0" indent="0">
              <a:buNone/>
            </a:pPr>
            <a:r>
              <a:rPr lang="en-US" sz="1800" b="1" smtClean="0">
                <a:latin typeface="Times New Roman" pitchFamily="18" charset="0"/>
                <a:cs typeface="Times New Roman" pitchFamily="18" charset="0"/>
              </a:rPr>
              <a:t>- </a:t>
            </a:r>
            <a:r>
              <a:rPr lang="en-US" sz="1800" smtClean="0">
                <a:latin typeface="Times New Roman" pitchFamily="18" charset="0"/>
                <a:cs typeface="Times New Roman" pitchFamily="18" charset="0"/>
              </a:rPr>
              <a:t>Xây dựng phát triển phong trào Sinh viên 5 tốt hiệu quả tại cơ sở</a:t>
            </a:r>
          </a:p>
        </p:txBody>
      </p:sp>
    </p:spTree>
    <p:extLst>
      <p:ext uri="{BB962C8B-B14F-4D97-AF65-F5344CB8AC3E}">
        <p14:creationId xmlns:p14="http://schemas.microsoft.com/office/powerpoint/2010/main" val="5655554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205</TotalTime>
  <Words>303</Words>
  <Application>Microsoft Office PowerPoint</Application>
  <PresentationFormat>On-screen Show (4:3)</PresentationFormat>
  <Paragraphs>19</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ĐOÀN THANH NIÊN - HỘI SINH VIÊN TRƯỜNG ĐẠI HỌC Y DƯỢC THÁI BÌNH BCH CHI ĐOÀN - CHI HỘI Y3CK43  ĐẠI HỘI CHI ĐOÀN CHI HỘI NHIỆM KỲ 2015 - 2016   </vt:lpstr>
      <vt:lpstr>ĐẠI HỘI CHI ĐOÀN CHI HỘI Y3CK43 NHIỆM KỲ 2015  -  2016</vt:lpstr>
      <vt:lpstr>ĐẠI HỘI CHI ĐOÀN CHI HỘI Y3CK43 NHIỆM KỲ 2015  -  2016</vt:lpstr>
      <vt:lpstr>ĐẠI HỘI CHI ĐOÀN CHI HỘI Y3CK43 NHIỆM KỲ 2015  -  2016</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PCTB</dc:creator>
  <cp:lastModifiedBy>PCTB</cp:lastModifiedBy>
  <cp:revision>50</cp:revision>
  <dcterms:created xsi:type="dcterms:W3CDTF">2015-07-30T13:02:12Z</dcterms:created>
  <dcterms:modified xsi:type="dcterms:W3CDTF">2015-10-08T12:51:11Z</dcterms:modified>
</cp:coreProperties>
</file>